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9144000" cy="5143500" type="screen16x9"/>
  <p:notesSz cx="6858000" cy="9144000"/>
  <p:embeddedFontLst>
    <p:embeddedFont>
      <p:font typeface="Playfair Display Medium" panose="020B0604020202020204" charset="0"/>
      <p:regular r:id="rId29"/>
      <p:bold r:id="rId30"/>
      <p:italic r:id="rId31"/>
      <p:boldItalic r:id="rId32"/>
    </p:embeddedFont>
    <p:embeddedFont>
      <p:font typeface="Ubuntu" panose="020B0504030602030204" pitchFamily="34" charset="0"/>
      <p:regular r:id="rId33"/>
      <p:bold r:id="rId34"/>
      <p:italic r:id="rId35"/>
      <p:boldItalic r:id="rId36"/>
    </p:embeddedFont>
    <p:embeddedFont>
      <p:font typeface="Ubuntu Light" panose="020B0304030602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04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EBDE"/>
    <a:srgbClr val="FF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32" y="84"/>
      </p:cViewPr>
      <p:guideLst>
        <p:guide orient="horz" pos="1620"/>
        <p:guide pos="2880"/>
        <p:guide orient="horz" pos="2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194%2Fessd-11-1783-2019" TargetMode="External"/><Relationship Id="rId3" Type="http://schemas.openxmlformats.org/officeDocument/2006/relationships/hyperlink" Target="https://smarten.eu/report-energy-communities-to-increase-local-system-efficiency-february/" TargetMode="External"/><Relationship Id="rId7" Type="http://schemas.openxmlformats.org/officeDocument/2006/relationships/hyperlink" Target="https://en.wikipedia.org/wiki/Doi_(identifier)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i.adsabs.harvard.edu/abs/2019ESSD...11.1783F" TargetMode="External"/><Relationship Id="rId11" Type="http://schemas.openxmlformats.org/officeDocument/2006/relationships/hyperlink" Target="https://web.archive.org/web/20210506142248/https:/essd.copernicus.org/articles/11/1783/2019/" TargetMode="External"/><Relationship Id="rId5" Type="http://schemas.openxmlformats.org/officeDocument/2006/relationships/hyperlink" Target="https://en.wikipedia.org/wiki/Bibcode_(identifier)" TargetMode="External"/><Relationship Id="rId10" Type="http://schemas.openxmlformats.org/officeDocument/2006/relationships/hyperlink" Target="https://www.worldcat.org/issn/1866-3508" TargetMode="External"/><Relationship Id="rId4" Type="http://schemas.openxmlformats.org/officeDocument/2006/relationships/hyperlink" Target="https://essd.copernicus.org/articles/11/1783/2019/" TargetMode="External"/><Relationship Id="rId9" Type="http://schemas.openxmlformats.org/officeDocument/2006/relationships/hyperlink" Target="https://en.wikipedia.org/wiki/ISSN_(identifier)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5a758193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55a758193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5a758193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255a758193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a758193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255a758193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547928bae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5547928bae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5a758193f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55a758193f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https://smarten.eu/report-energy-communities-to-increase-local-system-efficiency-february/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Friedlingstein, Pierre; Jones, Matthew W.; O'Sullivan, Michael; Andrew, Robbie M.; Hauck, Judith; Peters, Glen P.; Peters, Wouter; Pongratz, Julia; Sitch, Stephen; Le Quéré, Corinne; Bakker, Dorothee C. E. (2019).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"Global Carbon Budget 2019"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lang="en-GB" sz="950" i="1">
                <a:solidFill>
                  <a:srgbClr val="202122"/>
                </a:solidFill>
                <a:highlight>
                  <a:srgbClr val="EAF3FF"/>
                </a:highlight>
              </a:rPr>
              <a:t>Earth System Science Data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lang="en-GB" sz="950" b="1">
                <a:solidFill>
                  <a:srgbClr val="202122"/>
                </a:solidFill>
                <a:highlight>
                  <a:srgbClr val="EAF3FF"/>
                </a:highlight>
              </a:rPr>
              <a:t>11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 (4): 1783–1838.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Bibcode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: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2019ESSD...11.1783F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: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10.5194/essd-11-1783-2019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ISSN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1866-3508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Archived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 from the original on 6 May 2021. Retrieved 15 February 2021.</a:t>
            </a:r>
            <a:endParaRPr sz="950">
              <a:solidFill>
                <a:srgbClr val="202122"/>
              </a:solidFill>
              <a:highlight>
                <a:srgbClr val="EAF3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202122"/>
              </a:solidFill>
              <a:highlight>
                <a:srgbClr val="EAF3FF"/>
              </a:highlight>
            </a:endParaRPr>
          </a:p>
          <a:p>
            <a:pPr marL="45720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50"/>
              <a:buAutoNum type="arabicPeriod"/>
            </a:pP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https://cleanwatts.energy/energy-communities/</a:t>
            </a:r>
            <a:endParaRPr sz="950">
              <a:solidFill>
                <a:srgbClr val="202122"/>
              </a:solidFill>
              <a:highlight>
                <a:srgbClr val="EAF3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5a75819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255a75819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5c5d15a8d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105c5d15a8d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4a03380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254a03380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4a03380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54a03380a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54a03380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254a03380a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43a630b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1e43a630b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5c5d15a8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05c5d15a8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43a630ba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1e43a630ba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54a03380a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254a03380a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54a03380a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254a03380a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4a03380a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54a03380a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43a630ba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g1e43a630ba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43a630ba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1e43a630ba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54a03380a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254a03380a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547928ba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5547928ba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547928bae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5547928bae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547928ba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5547928ba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547928ba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25547928ba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5a758193f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55a758193f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5a758193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255a758193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5a758193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55a758193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hyperlink" Target="https://smarten.eu/report-energy-communities-to-increase-local-system-efficiency-february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/>
        </p:nvSpPr>
        <p:spPr>
          <a:xfrm>
            <a:off x="2261988" y="610625"/>
            <a:ext cx="462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latin typeface="Ubuntu Light"/>
                <a:ea typeface="Ubuntu Light"/>
                <a:cs typeface="Ubuntu Light"/>
                <a:sym typeface="Ubuntu Light"/>
              </a:rPr>
              <a:t>Finals Pitch</a:t>
            </a:r>
            <a:endParaRPr sz="50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9" name="Google Shape;99;p25"/>
          <p:cNvSpPr/>
          <p:nvPr/>
        </p:nvSpPr>
        <p:spPr>
          <a:xfrm>
            <a:off x="7010098" y="3547997"/>
            <a:ext cx="1276500" cy="1276500"/>
          </a:xfrm>
          <a:prstGeom prst="pentagon">
            <a:avLst/>
          </a:prstGeom>
          <a:noFill/>
          <a:ln w="2286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5"/>
          <p:cNvSpPr/>
          <p:nvPr/>
        </p:nvSpPr>
        <p:spPr>
          <a:xfrm>
            <a:off x="7146760" y="3684660"/>
            <a:ext cx="1003200" cy="1003200"/>
          </a:xfrm>
          <a:prstGeom prst="pentagon">
            <a:avLst/>
          </a:prstGeom>
          <a:noFill/>
          <a:ln w="2286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5"/>
          <p:cNvSpPr/>
          <p:nvPr/>
        </p:nvSpPr>
        <p:spPr>
          <a:xfrm>
            <a:off x="467650" y="418375"/>
            <a:ext cx="1276500" cy="12765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5"/>
          <p:cNvSpPr/>
          <p:nvPr/>
        </p:nvSpPr>
        <p:spPr>
          <a:xfrm>
            <a:off x="647089" y="597814"/>
            <a:ext cx="917400" cy="9174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5"/>
          <p:cNvSpPr/>
          <p:nvPr/>
        </p:nvSpPr>
        <p:spPr>
          <a:xfrm>
            <a:off x="6513726" y="3285626"/>
            <a:ext cx="311100" cy="311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5"/>
          <p:cNvSpPr/>
          <p:nvPr/>
        </p:nvSpPr>
        <p:spPr>
          <a:xfrm>
            <a:off x="8129463" y="541965"/>
            <a:ext cx="270300" cy="270300"/>
          </a:xfrm>
          <a:prstGeom prst="pentagon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5"/>
          <p:cNvSpPr/>
          <p:nvPr/>
        </p:nvSpPr>
        <p:spPr>
          <a:xfrm>
            <a:off x="6923125" y="786686"/>
            <a:ext cx="854400" cy="853500"/>
          </a:xfrm>
          <a:prstGeom prst="pentagon">
            <a:avLst/>
          </a:prstGeom>
          <a:noFill/>
          <a:ln w="228600" cap="flat" cmpd="sng">
            <a:solidFill>
              <a:srgbClr val="FAE6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5"/>
          <p:cNvSpPr/>
          <p:nvPr/>
        </p:nvSpPr>
        <p:spPr>
          <a:xfrm>
            <a:off x="1925902" y="1624375"/>
            <a:ext cx="282300" cy="282300"/>
          </a:xfrm>
          <a:prstGeom prst="pentagon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5"/>
          <p:cNvSpPr/>
          <p:nvPr/>
        </p:nvSpPr>
        <p:spPr>
          <a:xfrm>
            <a:off x="557575" y="3684650"/>
            <a:ext cx="1003200" cy="1003200"/>
          </a:xfrm>
          <a:prstGeom prst="pentagon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5"/>
          <p:cNvSpPr/>
          <p:nvPr/>
        </p:nvSpPr>
        <p:spPr>
          <a:xfrm>
            <a:off x="698587" y="3825663"/>
            <a:ext cx="721200" cy="721200"/>
          </a:xfrm>
          <a:prstGeom prst="pentagon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5"/>
          <p:cNvSpPr/>
          <p:nvPr/>
        </p:nvSpPr>
        <p:spPr>
          <a:xfrm>
            <a:off x="2157200" y="610625"/>
            <a:ext cx="109500" cy="109500"/>
          </a:xfrm>
          <a:prstGeom prst="pentagon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5"/>
          <p:cNvSpPr/>
          <p:nvPr/>
        </p:nvSpPr>
        <p:spPr>
          <a:xfrm>
            <a:off x="7033401" y="896841"/>
            <a:ext cx="633900" cy="633300"/>
          </a:xfrm>
          <a:prstGeom prst="pentagon">
            <a:avLst/>
          </a:prstGeom>
          <a:noFill/>
          <a:ln w="228600" cap="flat" cmpd="sng">
            <a:solidFill>
              <a:srgbClr val="FAE6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5"/>
          <p:cNvSpPr/>
          <p:nvPr/>
        </p:nvSpPr>
        <p:spPr>
          <a:xfrm>
            <a:off x="2157200" y="3848550"/>
            <a:ext cx="109500" cy="109500"/>
          </a:xfrm>
          <a:prstGeom prst="pentagon">
            <a:avLst/>
          </a:prstGeom>
          <a:noFill/>
          <a:ln w="381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5"/>
          <p:cNvSpPr/>
          <p:nvPr/>
        </p:nvSpPr>
        <p:spPr>
          <a:xfrm>
            <a:off x="8177100" y="3151825"/>
            <a:ext cx="109500" cy="109500"/>
          </a:xfrm>
          <a:prstGeom prst="pentagon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5"/>
          <p:cNvSpPr/>
          <p:nvPr/>
        </p:nvSpPr>
        <p:spPr>
          <a:xfrm>
            <a:off x="6251300" y="977025"/>
            <a:ext cx="109500" cy="109500"/>
          </a:xfrm>
          <a:prstGeom prst="pentagon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263" y="1501650"/>
            <a:ext cx="3599299" cy="347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4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4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1596525" y="475925"/>
            <a:ext cx="6231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Product Demo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3678" y="1983534"/>
            <a:ext cx="503913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8752" y="1372314"/>
            <a:ext cx="519441" cy="50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1589" y="4241037"/>
            <a:ext cx="519441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 rotWithShape="1">
          <a:blip r:embed="rId7">
            <a:alphaModFix/>
          </a:blip>
          <a:srcRect l="14284" t="23498" r="13460" b="23504"/>
          <a:stretch/>
        </p:blipFill>
        <p:spPr>
          <a:xfrm>
            <a:off x="3251589" y="2554158"/>
            <a:ext cx="553767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76515" y="3720026"/>
            <a:ext cx="503913" cy="5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68752" y="3077167"/>
            <a:ext cx="503913" cy="50391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/>
          <p:nvPr/>
        </p:nvSpPr>
        <p:spPr>
          <a:xfrm>
            <a:off x="654650" y="1624271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661000" y="1626500"/>
            <a:ext cx="272100" cy="139800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 w="254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654650" y="2197865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BAC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661000" y="2202950"/>
            <a:ext cx="272100" cy="139800"/>
          </a:xfrm>
          <a:prstGeom prst="roundRect">
            <a:avLst>
              <a:gd name="adj" fmla="val 50000"/>
            </a:avLst>
          </a:prstGeom>
          <a:solidFill>
            <a:srgbClr val="BACB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654650" y="2771460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007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661000" y="2774375"/>
            <a:ext cx="2020200" cy="139800"/>
          </a:xfrm>
          <a:prstGeom prst="roundRect">
            <a:avLst>
              <a:gd name="adj" fmla="val 50000"/>
            </a:avLst>
          </a:prstGeom>
          <a:solidFill>
            <a:srgbClr val="007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654650" y="3339085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677503" y="3339075"/>
            <a:ext cx="975000" cy="139800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 w="254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654650" y="3912679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BAC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661000" y="3915225"/>
            <a:ext cx="324900" cy="139800"/>
          </a:xfrm>
          <a:prstGeom prst="roundRect">
            <a:avLst>
              <a:gd name="adj" fmla="val 50000"/>
            </a:avLst>
          </a:prstGeom>
          <a:solidFill>
            <a:srgbClr val="BACB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654650" y="4486274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007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661000" y="4491354"/>
            <a:ext cx="1899900" cy="139800"/>
          </a:xfrm>
          <a:prstGeom prst="roundRect">
            <a:avLst>
              <a:gd name="adj" fmla="val 50000"/>
            </a:avLst>
          </a:prstGeom>
          <a:solidFill>
            <a:srgbClr val="007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10">
            <a:alphaModFix/>
          </a:blip>
          <a:srcRect l="9310" t="1851" r="1428" b="4532"/>
          <a:stretch/>
        </p:blipFill>
        <p:spPr>
          <a:xfrm>
            <a:off x="4161875" y="1125201"/>
            <a:ext cx="3666649" cy="3785200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2" name="Google Shape;30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5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Product Demo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3678" y="1983534"/>
            <a:ext cx="503913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8752" y="1372314"/>
            <a:ext cx="519441" cy="50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1589" y="4241037"/>
            <a:ext cx="519441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 rotWithShape="1">
          <a:blip r:embed="rId7">
            <a:alphaModFix/>
          </a:blip>
          <a:srcRect l="14284" t="23498" r="13460" b="23504"/>
          <a:stretch/>
        </p:blipFill>
        <p:spPr>
          <a:xfrm>
            <a:off x="3251589" y="2554158"/>
            <a:ext cx="553767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76515" y="3720026"/>
            <a:ext cx="503913" cy="5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68752" y="3077167"/>
            <a:ext cx="503913" cy="50391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/>
          <p:nvPr/>
        </p:nvSpPr>
        <p:spPr>
          <a:xfrm>
            <a:off x="654650" y="1624271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661000" y="1626500"/>
            <a:ext cx="575400" cy="139800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 w="254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654650" y="2197865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BAC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661000" y="2202950"/>
            <a:ext cx="1991514" cy="139815"/>
          </a:xfrm>
          <a:prstGeom prst="roundRect">
            <a:avLst>
              <a:gd name="adj" fmla="val 50000"/>
            </a:avLst>
          </a:prstGeom>
          <a:solidFill>
            <a:srgbClr val="BACB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654650" y="2771460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007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661000" y="2774375"/>
            <a:ext cx="1512900" cy="139800"/>
          </a:xfrm>
          <a:prstGeom prst="roundRect">
            <a:avLst>
              <a:gd name="adj" fmla="val 50000"/>
            </a:avLst>
          </a:prstGeom>
          <a:solidFill>
            <a:srgbClr val="007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654650" y="3339085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677477" y="3339075"/>
            <a:ext cx="575400" cy="139800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 w="254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654650" y="3912679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BAC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661000" y="3915225"/>
            <a:ext cx="272100" cy="139800"/>
          </a:xfrm>
          <a:prstGeom prst="roundRect">
            <a:avLst>
              <a:gd name="adj" fmla="val 50000"/>
            </a:avLst>
          </a:prstGeom>
          <a:solidFill>
            <a:srgbClr val="BACB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654650" y="4486274"/>
            <a:ext cx="2194500" cy="144900"/>
          </a:xfrm>
          <a:prstGeom prst="roundRect">
            <a:avLst>
              <a:gd name="adj" fmla="val 50000"/>
            </a:avLst>
          </a:prstGeom>
          <a:noFill/>
          <a:ln w="25400" cap="flat" cmpd="sng">
            <a:solidFill>
              <a:srgbClr val="007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661000" y="4491350"/>
            <a:ext cx="272100" cy="139800"/>
          </a:xfrm>
          <a:prstGeom prst="roundRect">
            <a:avLst>
              <a:gd name="adj" fmla="val 50000"/>
            </a:avLst>
          </a:prstGeom>
          <a:solidFill>
            <a:srgbClr val="007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2" name="Google Shape;301;p34">
            <a:extLst>
              <a:ext uri="{FF2B5EF4-FFF2-40B4-BE49-F238E27FC236}">
                <a16:creationId xmlns:a16="http://schemas.microsoft.com/office/drawing/2014/main" id="{7D367C7B-A5E8-1FDD-C529-07926BACC81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9310" t="1851" r="1428" b="4532"/>
          <a:stretch/>
        </p:blipFill>
        <p:spPr>
          <a:xfrm>
            <a:off x="4161875" y="1125201"/>
            <a:ext cx="3666649" cy="3785200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2" name="Google Shape;332;p35"/>
          <p:cNvPicPr preferRelativeResize="0"/>
          <p:nvPr/>
        </p:nvPicPr>
        <p:blipFill rotWithShape="1">
          <a:blip r:embed="rId11">
            <a:alphaModFix/>
          </a:blip>
          <a:srcRect l="9160" t="1460" r="1289" b="4315"/>
          <a:stretch/>
        </p:blipFill>
        <p:spPr>
          <a:xfrm>
            <a:off x="4149843" y="1108593"/>
            <a:ext cx="3681451" cy="3812767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1058174" y="4281472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743686" y="4469835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1596525" y="475925"/>
            <a:ext cx="6378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Value Proposition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344200" y="1325438"/>
            <a:ext cx="4023600" cy="2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175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</a:t>
            </a:r>
            <a:r>
              <a:rPr lang="en-GB" sz="20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produced </a:t>
            </a:r>
            <a:r>
              <a:rPr lang="en-GB" sz="2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</a:t>
            </a:r>
            <a:r>
              <a:rPr lang="en-GB" sz="20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is </a:t>
            </a:r>
            <a:r>
              <a:rPr lang="en-GB" sz="2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returned</a:t>
            </a:r>
            <a:r>
              <a:rPr lang="en-GB" sz="20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to the grid.</a:t>
            </a:r>
            <a:endParaRPr sz="2000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342900" lvl="0" indent="-3175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</a:pPr>
            <a:r>
              <a:rPr lang="en-GB" sz="20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At least, </a:t>
            </a:r>
            <a:r>
              <a:rPr lang="en-GB" sz="2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35%</a:t>
            </a:r>
            <a:r>
              <a:rPr lang="en-GB" sz="20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of electricity is </a:t>
            </a:r>
            <a:r>
              <a:rPr lang="en-GB" sz="2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saved </a:t>
            </a:r>
            <a:r>
              <a:rPr lang="en-GB" sz="20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 this scenario.</a:t>
            </a:r>
            <a:endParaRPr sz="2000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342900" lvl="0" indent="-3175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Ubuntu"/>
              <a:buChar char="•"/>
            </a:pPr>
            <a:r>
              <a:rPr lang="en-GB" sz="20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With the same data format, the platform adapts to </a:t>
            </a:r>
            <a:r>
              <a:rPr lang="en-GB" sz="2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cities.</a:t>
            </a:r>
            <a:endParaRPr sz="20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4901750" y="4802950"/>
            <a:ext cx="41085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318" y="1055538"/>
            <a:ext cx="3794531" cy="3737675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8" name="Google Shape;348;p36"/>
          <p:cNvSpPr txBox="1"/>
          <p:nvPr/>
        </p:nvSpPr>
        <p:spPr>
          <a:xfrm>
            <a:off x="4816700" y="4802943"/>
            <a:ext cx="42786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balance for each of the resulting communities.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Google Shape;349;p36"/>
          <p:cNvSpPr/>
          <p:nvPr/>
        </p:nvSpPr>
        <p:spPr>
          <a:xfrm>
            <a:off x="7688300" y="3359975"/>
            <a:ext cx="190500" cy="8760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8022250" y="475925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7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7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1078588" y="4235963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687900" y="4348126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Estimated Social Impact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1067250" y="2782825"/>
            <a:ext cx="2188800" cy="128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Increase </a:t>
            </a:r>
            <a:r>
              <a:rPr lang="en-GB" sz="1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 the </a:t>
            </a:r>
            <a:r>
              <a:rPr lang="en-GB" sz="15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number of existing energy communities </a:t>
            </a:r>
            <a:r>
              <a:rPr lang="en-GB" sz="1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at a varying rate.</a:t>
            </a:r>
            <a:endParaRPr sz="1700" b="0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3733358" y="2166527"/>
            <a:ext cx="18696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Increase</a:t>
            </a:r>
            <a:r>
              <a:rPr lang="en-GB" sz="1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at least </a:t>
            </a:r>
            <a:r>
              <a:rPr lang="en-GB" sz="15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16% per year</a:t>
            </a:r>
            <a:r>
              <a:rPr lang="en-GB" sz="1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in the usage of </a:t>
            </a:r>
            <a:r>
              <a:rPr lang="en-GB" sz="15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renewable energy sources</a:t>
            </a:r>
            <a:r>
              <a:rPr lang="en-GB" sz="1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6080248" y="2914777"/>
            <a:ext cx="2104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Decrease in at least ~30% in energy prices</a:t>
            </a:r>
            <a:r>
              <a:rPr lang="en-GB" sz="1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, giving many people facing poverty the ability to afford it.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7" descr="Trending Up Arrow Up Increase Svg Png Icon Free Download (#520987) -  OnlineWebFonts.C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5474" y="1886924"/>
            <a:ext cx="515958" cy="32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0536" y="2137123"/>
            <a:ext cx="675000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 descr="renewable energy Icon - Free PNG &amp; SVG 81668 - Noun Proje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81912" y="1360887"/>
            <a:ext cx="770175" cy="7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 descr="Trending Up Arrow Up Increase Svg Png Icon Free Download (#520987) -  OnlineWebFonts.CO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8054" y="1847384"/>
            <a:ext cx="515958" cy="32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 descr="Energy Cost Icons - Free SVG &amp; PNG Energy Cost Images - Noun Projec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92659" y="180953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 descr="Trending Up Arrow Up Increase Svg Png Icon Free Download (#520987) -  OnlineWebFonts.COM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3910126">
            <a:off x="6716937" y="1881135"/>
            <a:ext cx="400661" cy="25594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-22980" y="4498475"/>
            <a:ext cx="9144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700" dirty="0">
                <a:solidFill>
                  <a:schemeClr val="dk1"/>
                </a:solidFill>
              </a:rPr>
              <a:t>Source: </a:t>
            </a:r>
            <a:r>
              <a:rPr lang="en-GB" sz="700" u="sng" dirty="0">
                <a:solidFill>
                  <a:srgbClr val="2200CC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https://smarten.eu/report-energy-communities-to-increase-local-system-efficiency-february/</a:t>
            </a:r>
            <a:endParaRPr sz="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solidFill>
                  <a:srgbClr val="202122"/>
                </a:solidFill>
              </a:rPr>
              <a:t>https://essd.copernicus.org/articles/11/1783/2019/</a:t>
            </a:r>
            <a:endParaRPr sz="700" dirty="0">
              <a:solidFill>
                <a:srgbClr val="2021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solidFill>
                  <a:srgbClr val="202122"/>
                </a:solidFill>
              </a:rPr>
              <a:t>https://cleanwatts.energy/energy-communities/</a:t>
            </a:r>
            <a:endParaRPr sz="8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8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8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8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1078588" y="4235963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8"/>
          <p:cNvSpPr/>
          <p:nvPr/>
        </p:nvSpPr>
        <p:spPr>
          <a:xfrm>
            <a:off x="764100" y="4424326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Team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-97800" y="3278288"/>
            <a:ext cx="207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Duarte Rodrigues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Biomedical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7" name="Google Shape;387;p38"/>
          <p:cNvPicPr preferRelativeResize="0"/>
          <p:nvPr/>
        </p:nvPicPr>
        <p:blipFill rotWithShape="1">
          <a:blip r:embed="rId4">
            <a:alphaModFix/>
          </a:blip>
          <a:srcRect b="20942"/>
          <a:stretch/>
        </p:blipFill>
        <p:spPr>
          <a:xfrm>
            <a:off x="185750" y="1560225"/>
            <a:ext cx="1510999" cy="1667876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8" name="Google Shape;388;p38"/>
          <p:cNvSpPr txBox="1"/>
          <p:nvPr/>
        </p:nvSpPr>
        <p:spPr>
          <a:xfrm>
            <a:off x="1782275" y="3278288"/>
            <a:ext cx="207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Mariana Xavier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Biomedical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7276950" y="3276588"/>
            <a:ext cx="207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Ricardo Brioso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Biomedical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5427450" y="3276588"/>
            <a:ext cx="207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Ana Maria Sousa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Biomedical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3589575" y="3252725"/>
            <a:ext cx="2078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Mariana Sousa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Industrial Management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82" y="1560213"/>
            <a:ext cx="1248355" cy="1667899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3" name="Google Shape;393;p38"/>
          <p:cNvPicPr preferRelativeResize="0"/>
          <p:nvPr/>
        </p:nvPicPr>
        <p:blipFill rotWithShape="1">
          <a:blip r:embed="rId6">
            <a:alphaModFix/>
          </a:blip>
          <a:srcRect b="5598"/>
          <a:stretch/>
        </p:blipFill>
        <p:spPr>
          <a:xfrm>
            <a:off x="5803287" y="1560213"/>
            <a:ext cx="1326427" cy="1667902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4" name="Google Shape;394;p38"/>
          <p:cNvPicPr preferRelativeResize="0"/>
          <p:nvPr/>
        </p:nvPicPr>
        <p:blipFill rotWithShape="1">
          <a:blip r:embed="rId7">
            <a:alphaModFix/>
          </a:blip>
          <a:srcRect r="11323"/>
          <a:stretch/>
        </p:blipFill>
        <p:spPr>
          <a:xfrm>
            <a:off x="3904563" y="1560213"/>
            <a:ext cx="1438175" cy="1667900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6925" y="1560762"/>
            <a:ext cx="1438150" cy="1666800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9767" y="372839"/>
            <a:ext cx="812795" cy="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>
            <a:off x="4873125" y="1494358"/>
            <a:ext cx="1459800" cy="14598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"/>
          <p:cNvSpPr/>
          <p:nvPr/>
        </p:nvSpPr>
        <p:spPr>
          <a:xfrm>
            <a:off x="5007825" y="1629063"/>
            <a:ext cx="1190400" cy="11904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9"/>
          <p:cNvSpPr txBox="1">
            <a:spLocks noGrp="1"/>
          </p:cNvSpPr>
          <p:nvPr>
            <p:ph type="ctrTitle"/>
          </p:nvPr>
        </p:nvSpPr>
        <p:spPr>
          <a:xfrm>
            <a:off x="717125" y="2123225"/>
            <a:ext cx="4641900" cy="7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Ubuntu"/>
                <a:ea typeface="Ubuntu"/>
                <a:cs typeface="Ubuntu"/>
                <a:sym typeface="Ubuntu"/>
              </a:rPr>
              <a:t>Thank you!</a:t>
            </a:r>
            <a:endParaRPr sz="4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5830926" y="4052376"/>
            <a:ext cx="311100" cy="311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9"/>
          <p:cNvSpPr/>
          <p:nvPr/>
        </p:nvSpPr>
        <p:spPr>
          <a:xfrm>
            <a:off x="6629611" y="672800"/>
            <a:ext cx="1624500" cy="1624500"/>
          </a:xfrm>
          <a:prstGeom prst="pentagon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9"/>
          <p:cNvSpPr/>
          <p:nvPr/>
        </p:nvSpPr>
        <p:spPr>
          <a:xfrm>
            <a:off x="6803524" y="846713"/>
            <a:ext cx="1276500" cy="1276500"/>
          </a:xfrm>
          <a:prstGeom prst="pentagon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9"/>
          <p:cNvSpPr/>
          <p:nvPr/>
        </p:nvSpPr>
        <p:spPr>
          <a:xfrm>
            <a:off x="6090073" y="672801"/>
            <a:ext cx="282300" cy="282000"/>
          </a:xfrm>
          <a:prstGeom prst="pentagon">
            <a:avLst/>
          </a:prstGeom>
          <a:noFill/>
          <a:ln w="114300" cap="flat" cmpd="sng">
            <a:solidFill>
              <a:srgbClr val="FAE6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5188926" y="3333969"/>
            <a:ext cx="170100" cy="170100"/>
          </a:xfrm>
          <a:prstGeom prst="pentagon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6332925" y="2634796"/>
            <a:ext cx="1459800" cy="1459800"/>
          </a:xfrm>
          <a:prstGeom prst="pentagon">
            <a:avLst/>
          </a:prstGeom>
          <a:noFill/>
          <a:ln w="2286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6467625" y="2769500"/>
            <a:ext cx="1190400" cy="1190400"/>
          </a:xfrm>
          <a:prstGeom prst="pentagon">
            <a:avLst/>
          </a:prstGeom>
          <a:noFill/>
          <a:ln w="2286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801" y="2931700"/>
            <a:ext cx="2148724" cy="20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125" y="944050"/>
            <a:ext cx="2642076" cy="1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5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5" y="157487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797" y="3840903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5"/>
          <p:cNvSpPr/>
          <p:nvPr/>
        </p:nvSpPr>
        <p:spPr>
          <a:xfrm>
            <a:off x="6665400" y="605966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5"/>
          <p:cNvSpPr/>
          <p:nvPr/>
        </p:nvSpPr>
        <p:spPr>
          <a:xfrm>
            <a:off x="6350912" y="794329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5"/>
          <p:cNvSpPr txBox="1"/>
          <p:nvPr/>
        </p:nvSpPr>
        <p:spPr>
          <a:xfrm>
            <a:off x="2675775" y="967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Average Income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62" y="747578"/>
            <a:ext cx="6358875" cy="189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2562" y="2776175"/>
            <a:ext cx="6358875" cy="224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6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6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EV Charging Points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3" name="Google Shape;5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00" y="3123322"/>
            <a:ext cx="6542498" cy="1734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6"/>
          <p:cNvSpPr txBox="1"/>
          <p:nvPr/>
        </p:nvSpPr>
        <p:spPr>
          <a:xfrm>
            <a:off x="425925" y="1244100"/>
            <a:ext cx="6008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Number of EV Charging Points: 187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Average Power (kWA): 24.9 +- 15.9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Average Comissioning Year: 2019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5" name="Google Shape;5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4325" y="176450"/>
            <a:ext cx="2447375" cy="294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7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2" name="Google Shape;5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7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7"/>
          <p:cNvSpPr txBox="1"/>
          <p:nvPr/>
        </p:nvSpPr>
        <p:spPr>
          <a:xfrm>
            <a:off x="1596525" y="475925"/>
            <a:ext cx="575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Ubuntu"/>
                <a:ea typeface="Ubuntu"/>
                <a:cs typeface="Ubuntu"/>
                <a:sym typeface="Ubuntu"/>
              </a:rPr>
              <a:t>EDA - Energy Consumption (per Sector, per month, and per street)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3" y="1679058"/>
            <a:ext cx="4456001" cy="266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0328" y="1406850"/>
            <a:ext cx="4036997" cy="320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8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8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8"/>
          <p:cNvSpPr txBox="1"/>
          <p:nvPr/>
        </p:nvSpPr>
        <p:spPr>
          <a:xfrm>
            <a:off x="1596525" y="475925"/>
            <a:ext cx="554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EDA - Energy Consumption (per Sector, per month, and per street)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40" name="Google Shape;5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363" y="1338323"/>
            <a:ext cx="7349276" cy="320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3212275" y="3596725"/>
            <a:ext cx="2551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Font typeface="Playfair Display Medium"/>
              <a:buChar char="-"/>
            </a:pPr>
            <a:r>
              <a:rPr lang="en-GB" sz="1700" dirty="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Finals Challenge</a:t>
            </a:r>
            <a:endParaRPr sz="1700" dirty="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1437150" y="1952525"/>
            <a:ext cx="62697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dirty="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Energy communities inclusive of residents vulnerable to energy poverty</a:t>
            </a:r>
            <a:endParaRPr sz="3300" dirty="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21" name="Google Shape;121;p26"/>
          <p:cNvSpPr/>
          <p:nvPr/>
        </p:nvSpPr>
        <p:spPr>
          <a:xfrm>
            <a:off x="467650" y="418375"/>
            <a:ext cx="1276500" cy="12765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6"/>
          <p:cNvSpPr/>
          <p:nvPr/>
        </p:nvSpPr>
        <p:spPr>
          <a:xfrm>
            <a:off x="647089" y="597814"/>
            <a:ext cx="917400" cy="9174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6"/>
          <p:cNvSpPr/>
          <p:nvPr/>
        </p:nvSpPr>
        <p:spPr>
          <a:xfrm>
            <a:off x="6513726" y="3285626"/>
            <a:ext cx="311100" cy="311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6"/>
          <p:cNvSpPr/>
          <p:nvPr/>
        </p:nvSpPr>
        <p:spPr>
          <a:xfrm>
            <a:off x="7837425" y="1619336"/>
            <a:ext cx="854400" cy="853500"/>
          </a:xfrm>
          <a:prstGeom prst="pentagon">
            <a:avLst/>
          </a:prstGeom>
          <a:noFill/>
          <a:ln w="228600" cap="flat" cmpd="sng">
            <a:solidFill>
              <a:srgbClr val="FAE6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6"/>
          <p:cNvSpPr/>
          <p:nvPr/>
        </p:nvSpPr>
        <p:spPr>
          <a:xfrm>
            <a:off x="1925902" y="1624375"/>
            <a:ext cx="282300" cy="282300"/>
          </a:xfrm>
          <a:prstGeom prst="pentagon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6"/>
          <p:cNvSpPr/>
          <p:nvPr/>
        </p:nvSpPr>
        <p:spPr>
          <a:xfrm>
            <a:off x="557575" y="3684650"/>
            <a:ext cx="1003200" cy="1003200"/>
          </a:xfrm>
          <a:prstGeom prst="pentagon">
            <a:avLst/>
          </a:prstGeom>
          <a:noFill/>
          <a:ln w="2286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6"/>
          <p:cNvSpPr/>
          <p:nvPr/>
        </p:nvSpPr>
        <p:spPr>
          <a:xfrm>
            <a:off x="698587" y="3825663"/>
            <a:ext cx="721200" cy="721200"/>
          </a:xfrm>
          <a:prstGeom prst="pentagon">
            <a:avLst/>
          </a:prstGeom>
          <a:noFill/>
          <a:ln w="2286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6"/>
          <p:cNvSpPr/>
          <p:nvPr/>
        </p:nvSpPr>
        <p:spPr>
          <a:xfrm>
            <a:off x="2157200" y="610625"/>
            <a:ext cx="109500" cy="109500"/>
          </a:xfrm>
          <a:prstGeom prst="pentagon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7947701" y="1729491"/>
            <a:ext cx="633900" cy="633300"/>
          </a:xfrm>
          <a:prstGeom prst="pentagon">
            <a:avLst/>
          </a:prstGeom>
          <a:noFill/>
          <a:ln w="228600" cap="flat" cmpd="sng">
            <a:solidFill>
              <a:srgbClr val="FAE6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2157200" y="3848550"/>
            <a:ext cx="109500" cy="109500"/>
          </a:xfrm>
          <a:prstGeom prst="pentagon">
            <a:avLst/>
          </a:prstGeom>
          <a:noFill/>
          <a:ln w="381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6"/>
          <p:cNvSpPr/>
          <p:nvPr/>
        </p:nvSpPr>
        <p:spPr>
          <a:xfrm>
            <a:off x="8177100" y="3151825"/>
            <a:ext cx="109500" cy="109500"/>
          </a:xfrm>
          <a:prstGeom prst="pentagon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6"/>
          <p:cNvSpPr/>
          <p:nvPr/>
        </p:nvSpPr>
        <p:spPr>
          <a:xfrm>
            <a:off x="8462500" y="418375"/>
            <a:ext cx="109500" cy="109500"/>
          </a:xfrm>
          <a:prstGeom prst="pentagon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172" y="541976"/>
            <a:ext cx="1546428" cy="6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9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9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7" name="Google Shape;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9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9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9"/>
          <p:cNvSpPr txBox="1"/>
          <p:nvPr/>
        </p:nvSpPr>
        <p:spPr>
          <a:xfrm>
            <a:off x="1596525" y="475925"/>
            <a:ext cx="554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EDA - Energy Consumption (per Sector, per month, and per street)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2" name="Google Shape;55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099" y="1332501"/>
            <a:ext cx="7450476" cy="35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0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9" name="Google Shape;5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0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0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Rent Prices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4" name="Google Shape;5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974" y="1245951"/>
            <a:ext cx="7066804" cy="24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1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1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1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1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Energy Storage Systems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76" name="Google Shape;57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362" y="1145800"/>
            <a:ext cx="5179675" cy="36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52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" name="Google Shape;5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2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2"/>
          <p:cNvSpPr txBox="1"/>
          <p:nvPr/>
        </p:nvSpPr>
        <p:spPr>
          <a:xfrm>
            <a:off x="1596525" y="475925"/>
            <a:ext cx="5756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EDA - Local and Decentral Production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8" name="Google Shape;58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37" y="1200500"/>
            <a:ext cx="8819575" cy="33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3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5" name="Google Shape;5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3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3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3"/>
          <p:cNvSpPr txBox="1"/>
          <p:nvPr/>
        </p:nvSpPr>
        <p:spPr>
          <a:xfrm>
            <a:off x="1596525" y="475925"/>
            <a:ext cx="5756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EDA - Local and Decentral Production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0" name="Google Shape;60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62" y="1244101"/>
            <a:ext cx="8718664" cy="3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4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7" name="Google Shape;6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4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54"/>
          <p:cNvSpPr txBox="1"/>
          <p:nvPr/>
        </p:nvSpPr>
        <p:spPr>
          <a:xfrm>
            <a:off x="1596525" y="475925"/>
            <a:ext cx="5756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Local and Decentral Production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12" name="Google Shape;61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525" y="1550060"/>
            <a:ext cx="2676825" cy="2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810" y="1585750"/>
            <a:ext cx="2676826" cy="262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D6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5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0" name="Google Shape;6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5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w="762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w="1143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5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Ghent Solar Output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5" name="Google Shape;62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974" y="1228625"/>
            <a:ext cx="3748242" cy="376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616" y="1245951"/>
            <a:ext cx="2460333" cy="24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1078588" y="4235963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764100" y="4424326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633950" y="1472075"/>
            <a:ext cx="72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68675" y="1569788"/>
            <a:ext cx="4069800" cy="23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BDC5"/>
                </a:solidFill>
                <a:latin typeface="Ubuntu"/>
                <a:ea typeface="Ubuntu"/>
                <a:cs typeface="Ubuntu"/>
                <a:sym typeface="Ubuntu"/>
              </a:rPr>
              <a:t>Problem:</a:t>
            </a:r>
            <a:endParaRPr sz="1600" b="1" dirty="0">
              <a:solidFill>
                <a:srgbClr val="FFBDC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342900" marR="0" lvl="0" indent="-3048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Worldwide severe </a:t>
            </a:r>
            <a:r>
              <a:rPr lang="en-GB" sz="18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crisis.</a:t>
            </a:r>
            <a:endParaRPr sz="1800" dirty="0"/>
          </a:p>
          <a:p>
            <a:pPr marL="342900" marR="0" lvl="0" indent="-3048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Prices</a:t>
            </a:r>
            <a:r>
              <a:rPr lang="en-GB" sz="1800" b="0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of natural gas, electricity and oil are reaching </a:t>
            </a:r>
            <a:r>
              <a:rPr lang="en-GB" sz="18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record highs.</a:t>
            </a:r>
            <a:endParaRPr sz="1800" dirty="0"/>
          </a:p>
          <a:p>
            <a:pPr marL="342900" marR="0" lvl="0" indent="-3048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Painfully high inflation, pushing families into </a:t>
            </a:r>
            <a:r>
              <a:rPr lang="en-GB" sz="18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poverty.</a:t>
            </a:r>
            <a:endParaRPr sz="1800" dirty="0"/>
          </a:p>
        </p:txBody>
      </p:sp>
      <p:sp>
        <p:nvSpPr>
          <p:cNvPr id="150" name="Google Shape;150;p27"/>
          <p:cNvSpPr txBox="1"/>
          <p:nvPr/>
        </p:nvSpPr>
        <p:spPr>
          <a:xfrm>
            <a:off x="4491025" y="4235968"/>
            <a:ext cx="3862032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Yearly rate of inflation of various energy types in the EU (in %).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400" y="1668000"/>
            <a:ext cx="4596755" cy="2611613"/>
          </a:xfrm>
          <a:prstGeom prst="rect">
            <a:avLst/>
          </a:prstGeom>
          <a:noFill/>
          <a:ln w="381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53" name="Google Shape;153;p27"/>
          <p:cNvSpPr txBox="1"/>
          <p:nvPr/>
        </p:nvSpPr>
        <p:spPr>
          <a:xfrm>
            <a:off x="0" y="4688921"/>
            <a:ext cx="5356860" cy="51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Source: https://ec.europa.eu/eurostat/web/products-eurostat-news/-/ddn-20220225-2</a:t>
            </a:r>
            <a:endParaRPr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1078588" y="4235963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764100" y="4424326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633950" y="1472075"/>
            <a:ext cx="72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654650" y="1370191"/>
            <a:ext cx="7788000" cy="18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DC5"/>
                </a:solidFill>
                <a:latin typeface="Ubuntu"/>
                <a:ea typeface="Ubuntu"/>
                <a:cs typeface="Ubuntu"/>
                <a:sym typeface="Ubuntu"/>
              </a:rPr>
              <a:t>Goal:</a:t>
            </a:r>
            <a:endParaRPr sz="2000" b="1">
              <a:solidFill>
                <a:srgbClr val="FFBDC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3429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Cleaner and sustainable</a:t>
            </a:r>
            <a:r>
              <a:rPr lang="en-GB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renewable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marL="3429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Reduce inequalities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8" name="Google Shape;168;p28"/>
          <p:cNvSpPr/>
          <p:nvPr/>
        </p:nvSpPr>
        <p:spPr>
          <a:xfrm rot="10800000" flipH="1">
            <a:off x="1127325" y="2527876"/>
            <a:ext cx="410400" cy="600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A2EBDE"/>
          </a:solidFill>
          <a:ln w="254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1663950" y="2767475"/>
            <a:ext cx="68289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United Nations’ </a:t>
            </a:r>
            <a:r>
              <a:rPr lang="en-GB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Sustainable Development Goals (SGDs)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  <a:endParaRPr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214" y="3402513"/>
            <a:ext cx="1257119" cy="12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9412" y="3402838"/>
            <a:ext cx="1257118" cy="125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4620" y="3402850"/>
            <a:ext cx="1257118" cy="125711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-1" y="4678272"/>
            <a:ext cx="26076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1"/>
                </a:solidFill>
              </a:rPr>
              <a:t>Source: https://sdgs.un.org/goals</a:t>
            </a:r>
            <a:endParaRPr sz="800" dirty="0"/>
          </a:p>
        </p:txBody>
      </p:sp>
      <p:sp>
        <p:nvSpPr>
          <p:cNvPr id="174" name="Google Shape;17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078588" y="4235963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764100" y="4424326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Ghent Use-Case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633950" y="1472075"/>
            <a:ext cx="72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654650" y="1370200"/>
            <a:ext cx="7788000" cy="2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city of </a:t>
            </a:r>
            <a:r>
              <a:rPr lang="en-GB" sz="1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Ghent</a:t>
            </a:r>
            <a:r>
              <a:rPr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has huge ambitions in the fields of </a:t>
            </a:r>
            <a:r>
              <a:rPr lang="en-GB" sz="1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efficiency and sustainability</a:t>
            </a:r>
            <a:r>
              <a:rPr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and has been one of the ambassadors to help announce and implement the SGD’s in Belgium.</a:t>
            </a:r>
            <a:endParaRPr sz="1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2141250" y="3389375"/>
            <a:ext cx="68556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communities</a:t>
            </a:r>
            <a:r>
              <a:rPr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are an effective way to allocate and distribute energy in an equitable manner.</a:t>
            </a:r>
            <a:endParaRPr sz="190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" name="Google Shape;189;p29">
            <a:extLst>
              <a:ext uri="{FF2B5EF4-FFF2-40B4-BE49-F238E27FC236}">
                <a16:creationId xmlns:a16="http://schemas.microsoft.com/office/drawing/2014/main" id="{C5F36460-0EBC-AB68-9948-93C65C187BEB}"/>
              </a:ext>
            </a:extLst>
          </p:cNvPr>
          <p:cNvSpPr/>
          <p:nvPr/>
        </p:nvSpPr>
        <p:spPr>
          <a:xfrm rot="10800000" flipH="1">
            <a:off x="1596525" y="2571750"/>
            <a:ext cx="469200" cy="1376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A2EBDE"/>
          </a:solidFill>
          <a:ln w="254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0" y="1876475"/>
            <a:ext cx="9144000" cy="1526400"/>
          </a:xfrm>
          <a:prstGeom prst="rect">
            <a:avLst/>
          </a:prstGeom>
          <a:solidFill>
            <a:srgbClr val="A2EBDE"/>
          </a:solidFill>
          <a:ln w="9525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0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1078588" y="4235963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764100" y="4424326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Solution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633950" y="1472075"/>
            <a:ext cx="72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362775" y="2030613"/>
            <a:ext cx="8418000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 tool, based on A.I. optimization algorithm, that indicates how </a:t>
            </a:r>
            <a:r>
              <a:rPr lang="en-GB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communities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can be formed, </a:t>
            </a:r>
            <a:r>
              <a:rPr lang="en-GB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mitigating 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en-GB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unsustainability 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of current </a:t>
            </a:r>
            <a:r>
              <a:rPr lang="en-GB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production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and </a:t>
            </a:r>
            <a:r>
              <a:rPr lang="en-GB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poverty.</a:t>
            </a:r>
            <a:endParaRPr sz="20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/>
          <p:nvPr/>
        </p:nvSpPr>
        <p:spPr>
          <a:xfrm rot="10800000">
            <a:off x="8275750" y="43204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/>
          <p:nvPr/>
        </p:nvSpPr>
        <p:spPr>
          <a:xfrm rot="10800000">
            <a:off x="8185057" y="42065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1078588" y="4235963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764100" y="4424326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Product &amp; its features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5685850" y="517100"/>
            <a:ext cx="1280400" cy="43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7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988"/>
                </a:solidFill>
                <a:latin typeface="Ubuntu"/>
                <a:ea typeface="Ubuntu"/>
                <a:cs typeface="Ubuntu"/>
                <a:sym typeface="Ubuntu"/>
              </a:rPr>
              <a:t>Data Input</a:t>
            </a:r>
            <a:endParaRPr sz="1600">
              <a:solidFill>
                <a:srgbClr val="007988"/>
              </a:solidFill>
            </a:endParaRPr>
          </a:p>
        </p:txBody>
      </p:sp>
      <p:cxnSp>
        <p:nvCxnSpPr>
          <p:cNvPr id="222" name="Google Shape;222;p31"/>
          <p:cNvCxnSpPr>
            <a:cxnSpLocks/>
            <a:stCxn id="221" idx="2"/>
          </p:cNvCxnSpPr>
          <p:nvPr/>
        </p:nvCxnSpPr>
        <p:spPr>
          <a:xfrm>
            <a:off x="6326050" y="948200"/>
            <a:ext cx="588350" cy="675000"/>
          </a:xfrm>
          <a:prstGeom prst="straightConnector1">
            <a:avLst/>
          </a:prstGeom>
          <a:noFill/>
          <a:ln w="9525" cap="flat" cmpd="sng">
            <a:solidFill>
              <a:srgbClr val="0079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" name="Google Shape;223;p31"/>
          <p:cNvSpPr txBox="1"/>
          <p:nvPr/>
        </p:nvSpPr>
        <p:spPr>
          <a:xfrm>
            <a:off x="2176600" y="4082800"/>
            <a:ext cx="1514100" cy="43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7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988"/>
                </a:solidFill>
                <a:latin typeface="Ubuntu"/>
                <a:ea typeface="Ubuntu"/>
                <a:cs typeface="Ubuntu"/>
                <a:sym typeface="Ubuntu"/>
              </a:rPr>
              <a:t>Customization</a:t>
            </a:r>
            <a:endParaRPr sz="1600">
              <a:solidFill>
                <a:srgbClr val="007988"/>
              </a:solidFill>
            </a:endParaRPr>
          </a:p>
        </p:txBody>
      </p:sp>
      <p:cxnSp>
        <p:nvCxnSpPr>
          <p:cNvPr id="224" name="Google Shape;224;p31"/>
          <p:cNvCxnSpPr>
            <a:cxnSpLocks/>
            <a:stCxn id="223" idx="3"/>
          </p:cNvCxnSpPr>
          <p:nvPr/>
        </p:nvCxnSpPr>
        <p:spPr>
          <a:xfrm flipV="1">
            <a:off x="3690700" y="3230880"/>
            <a:ext cx="1449350" cy="1067470"/>
          </a:xfrm>
          <a:prstGeom prst="straightConnector1">
            <a:avLst/>
          </a:prstGeom>
          <a:noFill/>
          <a:ln w="9525" cap="flat" cmpd="sng">
            <a:solidFill>
              <a:srgbClr val="00798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31"/>
          <p:cNvCxnSpPr>
            <a:cxnSpLocks/>
            <a:stCxn id="223" idx="3"/>
          </p:cNvCxnSpPr>
          <p:nvPr/>
        </p:nvCxnSpPr>
        <p:spPr>
          <a:xfrm flipV="1">
            <a:off x="3690700" y="3453712"/>
            <a:ext cx="2454727" cy="844638"/>
          </a:xfrm>
          <a:prstGeom prst="straightConnector1">
            <a:avLst/>
          </a:prstGeom>
          <a:noFill/>
          <a:ln w="9525" cap="flat" cmpd="sng">
            <a:solidFill>
              <a:srgbClr val="0079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p31"/>
          <p:cNvSpPr txBox="1"/>
          <p:nvPr/>
        </p:nvSpPr>
        <p:spPr>
          <a:xfrm>
            <a:off x="222875" y="1404575"/>
            <a:ext cx="2602200" cy="2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End-users:</a:t>
            </a:r>
            <a:endParaRPr sz="16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3429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</a:pPr>
            <a:r>
              <a:rPr lang="en-GB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urban planners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3429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</a:pPr>
            <a:r>
              <a:rPr lang="en-GB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consultants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3429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</a:pPr>
            <a:r>
              <a:rPr lang="en-GB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local government officials (OCMW)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3429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</a:pPr>
            <a:r>
              <a:rPr lang="en-GB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stakeholders involved in sustainable energy planning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5210450" y="4235025"/>
            <a:ext cx="2994900" cy="43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7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988"/>
                </a:solidFill>
                <a:latin typeface="Ubuntu"/>
                <a:ea typeface="Ubuntu"/>
                <a:cs typeface="Ubuntu"/>
                <a:sym typeface="Ubuntu"/>
              </a:rPr>
              <a:t>Optimization via Clustering</a:t>
            </a:r>
            <a:endParaRPr sz="1600">
              <a:solidFill>
                <a:srgbClr val="007988"/>
              </a:solidFill>
            </a:endParaRPr>
          </a:p>
        </p:txBody>
      </p:sp>
      <p:cxnSp>
        <p:nvCxnSpPr>
          <p:cNvPr id="228" name="Google Shape;228;p31"/>
          <p:cNvCxnSpPr>
            <a:cxnSpLocks/>
            <a:stCxn id="227" idx="0"/>
          </p:cNvCxnSpPr>
          <p:nvPr/>
        </p:nvCxnSpPr>
        <p:spPr>
          <a:xfrm flipH="1" flipV="1">
            <a:off x="6243799" y="3922775"/>
            <a:ext cx="464101" cy="312250"/>
          </a:xfrm>
          <a:prstGeom prst="straightConnector1">
            <a:avLst/>
          </a:prstGeom>
          <a:noFill/>
          <a:ln w="9525" cap="flat" cmpd="sng">
            <a:solidFill>
              <a:srgbClr val="0079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9501450" y="4256400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9E1E4E6-6595-2EEE-B036-E1E2BFFFADDF}"/>
              </a:ext>
            </a:extLst>
          </p:cNvPr>
          <p:cNvGrpSpPr/>
          <p:nvPr/>
        </p:nvGrpSpPr>
        <p:grpSpPr>
          <a:xfrm>
            <a:off x="2933650" y="1236250"/>
            <a:ext cx="5814934" cy="2702381"/>
            <a:chOff x="2933650" y="1236250"/>
            <a:chExt cx="5814934" cy="2702381"/>
          </a:xfrm>
        </p:grpSpPr>
        <p:pic>
          <p:nvPicPr>
            <p:cNvPr id="3" name="Imagem 2" descr="Uma imagem com texto, software, Software de multimédia, Software gráfico&#10;&#10;Descrição gerada automaticamente">
              <a:extLst>
                <a:ext uri="{FF2B5EF4-FFF2-40B4-BE49-F238E27FC236}">
                  <a16:creationId xmlns:a16="http://schemas.microsoft.com/office/drawing/2014/main" id="{BF0335F4-18D3-044D-BD65-83A80EF78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603" b="1922"/>
            <a:stretch/>
          </p:blipFill>
          <p:spPr>
            <a:xfrm>
              <a:off x="2933650" y="1236250"/>
              <a:ext cx="5814934" cy="2702381"/>
            </a:xfrm>
            <a:prstGeom prst="rect">
              <a:avLst/>
            </a:prstGeom>
            <a:ln w="38100">
              <a:solidFill>
                <a:srgbClr val="A2EBDE"/>
              </a:solidFill>
            </a:ln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EE55AA4-7BCF-1559-CF8A-2218BA115BA1}"/>
                </a:ext>
              </a:extLst>
            </p:cNvPr>
            <p:cNvSpPr/>
            <p:nvPr/>
          </p:nvSpPr>
          <p:spPr>
            <a:xfrm>
              <a:off x="3229611" y="1269242"/>
              <a:ext cx="588350" cy="162847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E293318-92F6-A715-BF0D-19A10786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7972" y="1286395"/>
              <a:ext cx="514527" cy="162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583548" y="365087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2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1078588" y="4235963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764100" y="4424326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End-Users &amp; Features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3296775" y="4184350"/>
            <a:ext cx="2550000" cy="43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7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07988"/>
                </a:solidFill>
                <a:latin typeface="Ubuntu"/>
                <a:ea typeface="Ubuntu"/>
                <a:cs typeface="Ubuntu"/>
                <a:sym typeface="Ubuntu"/>
              </a:rPr>
              <a:t>Visualization and Export</a:t>
            </a:r>
            <a:endParaRPr sz="1600" dirty="0">
              <a:solidFill>
                <a:srgbClr val="007988"/>
              </a:solidFill>
            </a:endParaRPr>
          </a:p>
        </p:txBody>
      </p:sp>
      <p:sp>
        <p:nvSpPr>
          <p:cNvPr id="247" name="Google Shape;24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782FDCE-B819-6473-8E15-361490F137F3}"/>
              </a:ext>
            </a:extLst>
          </p:cNvPr>
          <p:cNvSpPr/>
          <p:nvPr/>
        </p:nvSpPr>
        <p:spPr>
          <a:xfrm>
            <a:off x="4167051" y="1463040"/>
            <a:ext cx="875212" cy="129539"/>
          </a:xfrm>
          <a:prstGeom prst="rect">
            <a:avLst/>
          </a:prstGeom>
          <a:solidFill>
            <a:srgbClr val="FFFB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C5F8CA7-C970-0A73-87DD-F4B1DEC53CC5}"/>
              </a:ext>
            </a:extLst>
          </p:cNvPr>
          <p:cNvGrpSpPr/>
          <p:nvPr/>
        </p:nvGrpSpPr>
        <p:grpSpPr>
          <a:xfrm>
            <a:off x="1258548" y="1217401"/>
            <a:ext cx="6701942" cy="2872200"/>
            <a:chOff x="1258548" y="1217401"/>
            <a:chExt cx="6701942" cy="2872200"/>
          </a:xfrm>
        </p:grpSpPr>
        <p:pic>
          <p:nvPicPr>
            <p:cNvPr id="2" name="Imagem 1" descr="Uma imagem com texto, captura de ecrã, flor, design&#10;&#10;Descrição gerada automaticamente">
              <a:extLst>
                <a:ext uri="{FF2B5EF4-FFF2-40B4-BE49-F238E27FC236}">
                  <a16:creationId xmlns:a16="http://schemas.microsoft.com/office/drawing/2014/main" id="{FBBA4BB5-FF54-DAB7-B2D9-9C7E7F758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6" b="-1"/>
            <a:stretch/>
          </p:blipFill>
          <p:spPr>
            <a:xfrm>
              <a:off x="1258548" y="1217401"/>
              <a:ext cx="6701942" cy="2872200"/>
            </a:xfrm>
            <a:prstGeom prst="rect">
              <a:avLst/>
            </a:prstGeom>
            <a:ln w="38100">
              <a:solidFill>
                <a:srgbClr val="A2EBDE"/>
              </a:solidFill>
            </a:ln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100E620-D23E-E525-75B1-D62BC9BC4BE5}"/>
                </a:ext>
              </a:extLst>
            </p:cNvPr>
            <p:cNvSpPr/>
            <p:nvPr/>
          </p:nvSpPr>
          <p:spPr>
            <a:xfrm>
              <a:off x="1616326" y="1247381"/>
              <a:ext cx="588350" cy="162847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B941D96-DE16-56C6-C368-C9E59287F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4687" y="1264534"/>
              <a:ext cx="514527" cy="162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/>
          <p:nvPr/>
        </p:nvSpPr>
        <p:spPr>
          <a:xfrm>
            <a:off x="8003200" y="512906"/>
            <a:ext cx="439500" cy="439500"/>
          </a:xfrm>
          <a:prstGeom prst="pentagon">
            <a:avLst/>
          </a:prstGeom>
          <a:noFill/>
          <a:ln w="1524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654650" y="417150"/>
            <a:ext cx="675000" cy="675000"/>
          </a:xfrm>
          <a:prstGeom prst="pentagon">
            <a:avLst/>
          </a:prstGeom>
          <a:noFill/>
          <a:ln w="228600" cap="flat" cmpd="sng">
            <a:solidFill>
              <a:srgbClr val="A2EB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/>
          <p:nvPr/>
        </p:nvSpPr>
        <p:spPr>
          <a:xfrm rot="10800000">
            <a:off x="8275750" y="4472850"/>
            <a:ext cx="272100" cy="2721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/>
          <p:nvPr/>
        </p:nvSpPr>
        <p:spPr>
          <a:xfrm rot="10800000">
            <a:off x="8185057" y="4358954"/>
            <a:ext cx="168000" cy="168000"/>
          </a:xfrm>
          <a:prstGeom prst="pentagon">
            <a:avLst/>
          </a:prstGeom>
          <a:solidFill>
            <a:srgbClr val="A2EB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1078588" y="4235963"/>
            <a:ext cx="141600" cy="141600"/>
          </a:xfrm>
          <a:prstGeom prst="pentagon">
            <a:avLst/>
          </a:prstGeom>
          <a:noFill/>
          <a:ln w="762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764100" y="4424326"/>
            <a:ext cx="272100" cy="272100"/>
          </a:xfrm>
          <a:prstGeom prst="pentagon">
            <a:avLst/>
          </a:prstGeom>
          <a:noFill/>
          <a:ln w="114300" cap="flat" cmpd="sng">
            <a:solidFill>
              <a:srgbClr val="FFB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Social &amp; Energy Data</a:t>
            </a:r>
            <a:endParaRPr sz="3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0832" y="2067313"/>
            <a:ext cx="1007825" cy="10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463" y="2067325"/>
            <a:ext cx="1038879" cy="10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7211" y="2067825"/>
            <a:ext cx="1038877" cy="10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 rotWithShape="1">
          <a:blip r:embed="rId7">
            <a:alphaModFix/>
          </a:blip>
          <a:srcRect l="14284" t="23498" r="13460" b="23504"/>
          <a:stretch/>
        </p:blipFill>
        <p:spPr>
          <a:xfrm>
            <a:off x="3233113" y="2067327"/>
            <a:ext cx="1107529" cy="10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9080" y="2067327"/>
            <a:ext cx="1007825" cy="100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10949" y="2067314"/>
            <a:ext cx="1007825" cy="10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-60050" y="3152375"/>
            <a:ext cx="1833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Rent</a:t>
            </a: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Prices</a:t>
            </a:r>
            <a:endParaRPr sz="1500"/>
          </a:p>
        </p:txBody>
      </p:sp>
      <p:sp>
        <p:nvSpPr>
          <p:cNvPr id="267" name="Google Shape;267;p33"/>
          <p:cNvSpPr txBox="1"/>
          <p:nvPr/>
        </p:nvSpPr>
        <p:spPr>
          <a:xfrm>
            <a:off x="1387775" y="3152375"/>
            <a:ext cx="183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Income</a:t>
            </a:r>
            <a:endParaRPr sz="1500"/>
          </a:p>
        </p:txBody>
      </p:sp>
      <p:sp>
        <p:nvSpPr>
          <p:cNvPr id="268" name="Google Shape;268;p33"/>
          <p:cNvSpPr txBox="1"/>
          <p:nvPr/>
        </p:nvSpPr>
        <p:spPr>
          <a:xfrm>
            <a:off x="2869925" y="3152375"/>
            <a:ext cx="1833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Geographical Proximity</a:t>
            </a:r>
            <a:endParaRPr sz="1500"/>
          </a:p>
        </p:txBody>
      </p:sp>
      <p:sp>
        <p:nvSpPr>
          <p:cNvPr id="269" name="Google Shape;269;p33"/>
          <p:cNvSpPr txBox="1"/>
          <p:nvPr/>
        </p:nvSpPr>
        <p:spPr>
          <a:xfrm>
            <a:off x="4397913" y="3152375"/>
            <a:ext cx="1833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Electricity Consumption</a:t>
            </a:r>
            <a:endParaRPr sz="1500"/>
          </a:p>
        </p:txBody>
      </p:sp>
      <p:sp>
        <p:nvSpPr>
          <p:cNvPr id="270" name="Google Shape;270;p33"/>
          <p:cNvSpPr txBox="1"/>
          <p:nvPr/>
        </p:nvSpPr>
        <p:spPr>
          <a:xfrm>
            <a:off x="5876025" y="3152375"/>
            <a:ext cx="1833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</a:t>
            </a: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Production</a:t>
            </a:r>
            <a:endParaRPr sz="1500"/>
          </a:p>
        </p:txBody>
      </p:sp>
      <p:sp>
        <p:nvSpPr>
          <p:cNvPr id="271" name="Google Shape;271;p33"/>
          <p:cNvSpPr txBox="1"/>
          <p:nvPr/>
        </p:nvSpPr>
        <p:spPr>
          <a:xfrm>
            <a:off x="7352100" y="3152375"/>
            <a:ext cx="18339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Estimated</a:t>
            </a: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Solar Energy Production</a:t>
            </a:r>
            <a:endParaRPr sz="1500"/>
          </a:p>
        </p:txBody>
      </p: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7"/>
    </mc:Choice>
    <mc:Fallback>
      <p:transition spd="slow" advTm="10657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645</Words>
  <Application>Microsoft Office PowerPoint</Application>
  <PresentationFormat>Apresentação no Ecrã (16:9)</PresentationFormat>
  <Paragraphs>103</Paragraphs>
  <Slides>26</Slides>
  <Notes>26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Ubuntu Light</vt:lpstr>
      <vt:lpstr>Playfair Display Medium</vt:lpstr>
      <vt:lpstr>Ubuntu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 you!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Duarte Rodrigues</dc:creator>
  <cp:lastModifiedBy>Duarte Teixeira Rodrigues</cp:lastModifiedBy>
  <cp:revision>4</cp:revision>
  <dcterms:modified xsi:type="dcterms:W3CDTF">2023-06-29T22:41:13Z</dcterms:modified>
</cp:coreProperties>
</file>